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5" r:id="rId3"/>
    <p:sldId id="289" r:id="rId4"/>
    <p:sldId id="290" r:id="rId5"/>
    <p:sldId id="291" r:id="rId6"/>
    <p:sldId id="292" r:id="rId7"/>
    <p:sldId id="293" r:id="rId8"/>
    <p:sldId id="296" r:id="rId9"/>
    <p:sldId id="29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ita Hettema" initials="AH" lastIdx="5" clrIdx="0"/>
  <p:cmAuthor id="1" name="Shaukat khan" initials="Sk" lastIdx="8" clrIdx="1"/>
  <p:cmAuthor id="2" name="Pasi" initials="l" lastIdx="4" clrIdx="2"/>
  <p:cmAuthor id="3" name="Cebele Wong" initials="CW" lastIdx="4" clrIdx="3">
    <p:extLst>
      <p:ext uri="{19B8F6BF-5375-455C-9EA6-DF929625EA0E}">
        <p15:presenceInfo xmlns:p15="http://schemas.microsoft.com/office/powerpoint/2012/main" userId="c3e49dfac90063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3" autoAdjust="0"/>
    <p:restoredTop sz="81528" autoAdjust="0"/>
  </p:normalViewPr>
  <p:slideViewPr>
    <p:cSldViewPr snapToGrid="0" snapToObjects="1">
      <p:cViewPr varScale="1">
        <p:scale>
          <a:sx n="70" d="100"/>
          <a:sy n="70" d="100"/>
        </p:scale>
        <p:origin x="12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Community Costing activities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BC-4278-A549-14FB0883CDD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BC-4278-A549-14FB0883CDD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BC-4278-A549-14FB0883CDDC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BC-4278-A549-14FB0883CDDC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BC-4278-A549-14FB0883CDDC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DBC-4278-A549-14FB0883CDDC}"/>
              </c:ext>
            </c:extLst>
          </c:dPt>
          <c:dLbls>
            <c:dLbl>
              <c:idx val="0"/>
              <c:layout>
                <c:manualLayout>
                  <c:x val="1.5424994952554007E-2"/>
                  <c:y val="-6.95748031496062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BC-4278-A549-14FB0883CDDC}"/>
                </c:ext>
              </c:extLst>
            </c:dLbl>
            <c:dLbl>
              <c:idx val="1"/>
              <c:layout>
                <c:manualLayout>
                  <c:x val="4.0359955005624164E-2"/>
                  <c:y val="0.212521387529261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BC-4278-A549-14FB0883CDDC}"/>
                </c:ext>
              </c:extLst>
            </c:dLbl>
            <c:dLbl>
              <c:idx val="2"/>
              <c:layout>
                <c:manualLayout>
                  <c:x val="-0.11136497360906816"/>
                  <c:y val="0.156926154500957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DBC-4278-A549-14FB0883CDDC}"/>
                </c:ext>
              </c:extLst>
            </c:dLbl>
            <c:dLbl>
              <c:idx val="3"/>
              <c:layout>
                <c:manualLayout>
                  <c:x val="1.1445444319460048E-2"/>
                  <c:y val="-8.6432219621196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DBC-4278-A549-14FB0883C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General orientation</c:v>
                </c:pt>
                <c:pt idx="1">
                  <c:v>Media Orientation workshop</c:v>
                </c:pt>
                <c:pt idx="2">
                  <c:v>IEC</c:v>
                </c:pt>
                <c:pt idx="3">
                  <c:v>Community mobilization events</c:v>
                </c:pt>
                <c:pt idx="4">
                  <c:v>M&amp;E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1267</c:v>
                </c:pt>
                <c:pt idx="1">
                  <c:v>933</c:v>
                </c:pt>
                <c:pt idx="2">
                  <c:v>13211</c:v>
                </c:pt>
                <c:pt idx="3">
                  <c:v>49038</c:v>
                </c:pt>
                <c:pt idx="4">
                  <c:v>4785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BC-4278-A549-14FB0883CDD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5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Sheet1!$A$2:$A$7</cx:f>
        <cx:lvl ptCount="6">
          <cx:pt idx="0">Lab</cx:pt>
          <cx:pt idx="1">Tuberculosis</cx:pt>
          <cx:pt idx="2">Personnel</cx:pt>
          <cx:pt idx="3">ARV</cx:pt>
          <cx:pt idx="4">Community</cx:pt>
          <cx:pt idx="5">Total</cx:pt>
        </cx:lvl>
      </cx:strDim>
      <cx:numDim type="val">
        <cx:f>Sheet1!$B$2:$B$7</cx:f>
        <cx:lvl ptCount="6" formatCode="&quot;$&quot;#,##0">
          <cx:pt idx="0">20</cx:pt>
          <cx:pt idx="1">4</cx:pt>
          <cx:pt idx="2">100</cx:pt>
          <cx:pt idx="3">95</cx:pt>
          <cx:pt idx="4">8</cx:pt>
          <cx:pt idx="5">227</cx:pt>
        </cx:lvl>
      </cx:numDim>
    </cx:data>
  </cx:chartData>
  <cx:chart>
    <cx:plotArea>
      <cx:plotAreaRegion>
        <cx:series layoutId="waterfall" uniqueId="{9DA94E7C-1445-40B3-97ED-C15086845F34}">
          <cx:tx>
            <cx:txData>
              <cx:f>Sheet1!$B$1</cx:f>
              <cx:v>Cost (USD)</cx:v>
            </cx:txData>
          </cx:tx>
          <cx:dataLabels pos="out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600" b="0"/>
                </a:pPr>
                <a:endParaRPr lang="en-US" sz="1600" b="0"/>
              </a:p>
            </cx:txPr>
            <cx:visibility seriesName="0" categoryName="0" value="1"/>
          </cx:dataLabels>
          <cx:dataId val="0"/>
          <cx:layoutPr>
            <cx:visibility connectorLines="0"/>
            <cx:subtotals>
              <cx:idx val="5"/>
            </cx:subtotals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600" b="1"/>
            </a:pPr>
            <a:endParaRPr lang="en-US" sz="1600" b="1"/>
          </a:p>
        </cx:txPr>
      </cx:axis>
      <cx:axis id="1" hidden="1">
        <cx:valScaling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  <cs:bodyPr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D7227-8DB4-CD4D-9BAD-A1CD1F549290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77ABE-76FD-624A-ACAC-E9889C969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25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771F0-FB07-6A44-B985-9E55F51E9DBA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F2AE9-499E-724B-B482-967A8AC3B8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2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F2AE9-499E-724B-B482-967A8AC3B8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8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F2AE9-499E-724B-B482-967A8AC3B8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7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F2AE9-499E-724B-B482-967A8AC3B8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67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F2AE9-499E-724B-B482-967A8AC3B8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32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F2AE9-499E-724B-B482-967A8AC3B8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1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F2AE9-499E-724B-B482-967A8AC3B8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3" y="1993128"/>
            <a:ext cx="7560245" cy="179627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3400"/>
              </a:lnSpc>
              <a:defRPr sz="3400" b="1" i="0" kern="1200" spc="-2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2" y="4099657"/>
            <a:ext cx="7560245" cy="13743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subtitle</a:t>
            </a:r>
            <a:r>
              <a:rPr lang="nl-NL" dirty="0"/>
              <a:t>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602165" y="446617"/>
            <a:ext cx="4232275" cy="3097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 i="0" spc="-40" baseline="0"/>
            </a:lvl1pPr>
          </a:lstStyle>
          <a:p>
            <a:pPr lvl="0"/>
            <a:r>
              <a:rPr lang="en-US" dirty="0"/>
              <a:t>Edit Presenter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02165" y="776463"/>
            <a:ext cx="4232275" cy="3016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0" i="0" spc="-40" baseline="0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Date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02165" y="1078077"/>
            <a:ext cx="4232275" cy="3330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0" i="0" spc="-40" baseline="0"/>
            </a:lvl1pPr>
          </a:lstStyle>
          <a:p>
            <a:pPr lvl="0"/>
            <a:r>
              <a:rPr lang="en-US" dirty="0"/>
              <a:t>E</a:t>
            </a:r>
            <a:r>
              <a:rPr lang="nl-NL" dirty="0"/>
              <a:t>dit </a:t>
            </a:r>
            <a:r>
              <a:rPr lang="nl-NL" dirty="0" err="1"/>
              <a:t>Venue</a:t>
            </a:r>
            <a:r>
              <a:rPr lang="nl-NL" dirty="0"/>
              <a:t> / </a:t>
            </a:r>
            <a:r>
              <a:rPr lang="nl-NL" dirty="0" err="1"/>
              <a:t>location</a:t>
            </a:r>
            <a:endParaRPr lang="en-US" dirty="0"/>
          </a:p>
        </p:txBody>
      </p:sp>
      <p:pic>
        <p:nvPicPr>
          <p:cNvPr id="12" name="Picture 3" descr="Background_CoverSlide_PP_MaxArt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426"/>
            <a:ext cx="4226945" cy="1411112"/>
          </a:xfrm>
          <a:prstGeom prst="rect">
            <a:avLst/>
          </a:prstGeom>
        </p:spPr>
      </p:pic>
      <p:pic>
        <p:nvPicPr>
          <p:cNvPr id="14" name="Picture 3" descr="Background_CoverSlide_PP_MaxArt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" y="5900468"/>
            <a:ext cx="9141291" cy="8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152003" y="1314493"/>
            <a:ext cx="3162489" cy="179627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3400"/>
              </a:lnSpc>
              <a:defRPr sz="3400" b="1" i="0" kern="1200" spc="-2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pic>
        <p:nvPicPr>
          <p:cNvPr id="4" name="Picture 6" descr="Visual_Chapter_PP_MaxA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204" y="1314493"/>
            <a:ext cx="4571796" cy="41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2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2000" y="2045023"/>
            <a:ext cx="7543096" cy="4538024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ts val="24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2000" b="1" i="0"/>
            </a:lvl1pPr>
            <a:lvl2pPr marL="486000" indent="-198000">
              <a:lnSpc>
                <a:spcPts val="2400"/>
              </a:lnSpc>
              <a:spcBef>
                <a:spcPts val="0"/>
              </a:spcBef>
              <a:buFont typeface="Arial"/>
              <a:buChar char="•"/>
              <a:defRPr sz="1800"/>
            </a:lvl2pPr>
            <a:lvl3pPr marL="748800" indent="-266400">
              <a:lnSpc>
                <a:spcPts val="2400"/>
              </a:lnSpc>
              <a:spcBef>
                <a:spcPts val="0"/>
              </a:spcBef>
              <a:buFont typeface="Lucida Grande"/>
              <a:buChar char="-"/>
              <a:defRPr sz="1400"/>
            </a:lvl3pPr>
            <a:lvl4pPr>
              <a:lnSpc>
                <a:spcPts val="2400"/>
              </a:lnSpc>
              <a:spcBef>
                <a:spcPts val="0"/>
              </a:spcBef>
              <a:defRPr/>
            </a:lvl4pPr>
            <a:lvl5pPr>
              <a:lnSpc>
                <a:spcPts val="24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r>
              <a:rPr lang="nl-NL" dirty="0"/>
              <a:t>.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72893" y="404401"/>
            <a:ext cx="7543095" cy="108675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3400"/>
              </a:lnSpc>
              <a:defRPr sz="3400" b="1" i="0" kern="1200" spc="-2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0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276101"/>
            <a:ext cx="9144000" cy="54939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and Drop Media file or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47090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DER &amp;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2049291"/>
            <a:ext cx="3774514" cy="45100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body </a:t>
            </a:r>
            <a:r>
              <a:rPr lang="nl-NL" dirty="0" err="1"/>
              <a:t>text</a:t>
            </a:r>
            <a:r>
              <a:rPr lang="nl-NL" dirty="0"/>
              <a:t>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218890" y="2049291"/>
            <a:ext cx="3481486" cy="451002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and Drop Picture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152001" y="778882"/>
            <a:ext cx="7537161" cy="108675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3400"/>
              </a:lnSpc>
              <a:defRPr sz="3400" b="1" i="0" kern="1200" spc="-2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5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552278" y="2578497"/>
            <a:ext cx="3850444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4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led by the Ministry of Health, Government</a:t>
            </a:r>
            <a:r>
              <a: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Kingdom of Swaziland 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financial support of the Dutch Postcode Lottery Fund. Additional support was received from the Embassy of the Kingdom</a:t>
            </a:r>
            <a:r>
              <a: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Netherlands in Mozambique, Mylan, MSF Swaziland and the British Columbia Centre for Excellence in HIV/AIDS.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06942" y="2149228"/>
            <a:ext cx="0" cy="97917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706942" y="3964933"/>
            <a:ext cx="0" cy="97917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" descr="logos_01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742" y="2149228"/>
            <a:ext cx="2626995" cy="824230"/>
          </a:xfrm>
          <a:prstGeom prst="rect">
            <a:avLst/>
          </a:prstGeom>
        </p:spPr>
      </p:pic>
      <p:pic>
        <p:nvPicPr>
          <p:cNvPr id="11" name="Picture 2" descr="logos_02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108" y="3964933"/>
            <a:ext cx="2638425" cy="1014730"/>
          </a:xfrm>
          <a:prstGeom prst="rect">
            <a:avLst/>
          </a:prstGeom>
        </p:spPr>
      </p:pic>
      <p:pic>
        <p:nvPicPr>
          <p:cNvPr id="13" name="Picture 3" descr="Background_CoverSlide_PP_MaxArt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426"/>
            <a:ext cx="4226945" cy="14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_GeneralSlide_PP_MaxArt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" y="0"/>
            <a:ext cx="9141291" cy="6858000"/>
          </a:xfrm>
          <a:prstGeom prst="rect">
            <a:avLst/>
          </a:prstGeom>
        </p:spPr>
      </p:pic>
      <p:pic>
        <p:nvPicPr>
          <p:cNvPr id="3" name="Picture 3" descr="Background_GeneralSlide_PP_MaxArt.png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78106"/>
            <a:ext cx="9141291" cy="8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Empirical cost of community mobilization activities to support the scale-up of Universal Test and Treat in </a:t>
            </a:r>
            <a:r>
              <a:rPr lang="en-US" dirty="0" err="1" smtClean="0"/>
              <a:t>E</a:t>
            </a:r>
            <a:r>
              <a:rPr lang="en-US" dirty="0" err="1"/>
              <a:t>s</a:t>
            </a:r>
            <a:r>
              <a:rPr lang="en-US" dirty="0" err="1" smtClean="0"/>
              <a:t>watini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Shaukat Khan</a:t>
            </a:r>
            <a:r>
              <a:rPr lang="en-US" sz="1600" dirty="0" smtClean="0"/>
              <a:t>, </a:t>
            </a:r>
            <a:r>
              <a:rPr lang="en-US" sz="1600" dirty="0"/>
              <a:t>Cebele Wong, Tenele </a:t>
            </a:r>
            <a:r>
              <a:rPr lang="en-US" sz="1600" dirty="0" smtClean="0"/>
              <a:t>Maziya, </a:t>
            </a:r>
            <a:r>
              <a:rPr lang="en-US" sz="1600" dirty="0"/>
              <a:t>Fiona </a:t>
            </a:r>
            <a:r>
              <a:rPr lang="en-US" sz="1600" dirty="0" smtClean="0"/>
              <a:t>Walsh, </a:t>
            </a:r>
            <a:r>
              <a:rPr lang="en-US" sz="1600" dirty="0"/>
              <a:t>Charlotte </a:t>
            </a:r>
            <a:r>
              <a:rPr lang="en-US" sz="1600" dirty="0" smtClean="0"/>
              <a:t>Lejeune, </a:t>
            </a:r>
            <a:r>
              <a:rPr lang="en-US" sz="1600" dirty="0"/>
              <a:t>Yvette </a:t>
            </a:r>
            <a:r>
              <a:rPr lang="en-US" sz="1600" dirty="0" smtClean="0"/>
              <a:t>Fleming, </a:t>
            </a:r>
            <a:r>
              <a:rPr lang="en-US" sz="1600" dirty="0"/>
              <a:t>Gavin </a:t>
            </a:r>
            <a:r>
              <a:rPr lang="en-US" sz="1600" dirty="0" smtClean="0"/>
              <a:t>Khumalo, </a:t>
            </a:r>
            <a:r>
              <a:rPr lang="en-US" sz="1600" dirty="0"/>
              <a:t>Mandisa </a:t>
            </a:r>
            <a:r>
              <a:rPr lang="en-US" sz="1600" dirty="0" smtClean="0"/>
              <a:t>Zwane, </a:t>
            </a:r>
            <a:r>
              <a:rPr lang="en-US" sz="1600" dirty="0" err="1"/>
              <a:t>Velephi</a:t>
            </a:r>
            <a:r>
              <a:rPr lang="en-US" sz="1600" dirty="0"/>
              <a:t> </a:t>
            </a:r>
            <a:r>
              <a:rPr lang="en-US" sz="1600" dirty="0" err="1" smtClean="0"/>
              <a:t>Okello</a:t>
            </a:r>
            <a:r>
              <a:rPr lang="en-US" sz="1600" dirty="0" smtClean="0"/>
              <a:t>, </a:t>
            </a:r>
            <a:r>
              <a:rPr lang="en-US" sz="1600" dirty="0"/>
              <a:t>Till </a:t>
            </a:r>
            <a:r>
              <a:rPr lang="en-US" sz="1600" dirty="0" err="1" smtClean="0"/>
              <a:t>Bärnighausen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Shaukat </a:t>
            </a:r>
            <a:r>
              <a:rPr lang="en-US" dirty="0"/>
              <a:t>Khan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Wednesday 25 July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dirty="0"/>
              <a:t>International AIDS Conference 2018,  Amsterdam</a:t>
            </a:r>
          </a:p>
        </p:txBody>
      </p:sp>
    </p:spTree>
    <p:extLst>
      <p:ext uri="{BB962C8B-B14F-4D97-AF65-F5344CB8AC3E}">
        <p14:creationId xmlns:p14="http://schemas.microsoft.com/office/powerpoint/2010/main" val="313993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6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 conflict of interest to disclose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4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5018" y="415976"/>
            <a:ext cx="7543095" cy="1086756"/>
          </a:xfrm>
        </p:spPr>
        <p:txBody>
          <a:bodyPr/>
          <a:lstStyle/>
          <a:p>
            <a:r>
              <a:rPr lang="en-US" dirty="0"/>
              <a:t>Introduction to the </a:t>
            </a:r>
            <a:r>
              <a:rPr lang="en-US" dirty="0" err="1"/>
              <a:t>MaxART</a:t>
            </a:r>
            <a:r>
              <a:rPr lang="en-US" dirty="0"/>
              <a:t> consortium</a:t>
            </a:r>
            <a:br>
              <a:rPr lang="en-US" dirty="0"/>
            </a:br>
            <a:r>
              <a:rPr lang="en-US" sz="1800" kern="0" dirty="0" err="1">
                <a:solidFill>
                  <a:prstClr val="black"/>
                </a:solidFill>
              </a:rPr>
              <a:t>MoH</a:t>
            </a:r>
            <a:r>
              <a:rPr lang="en-US" sz="1800" kern="0" dirty="0">
                <a:solidFill>
                  <a:prstClr val="black"/>
                </a:solidFill>
              </a:rPr>
              <a:t>/SNAP, SWANNEPHA, GNP+, </a:t>
            </a:r>
            <a:r>
              <a:rPr lang="en-US" sz="1800" kern="0" dirty="0" err="1">
                <a:solidFill>
                  <a:prstClr val="black"/>
                </a:solidFill>
              </a:rPr>
              <a:t>Aidsfonds</a:t>
            </a:r>
            <a:r>
              <a:rPr lang="en-US" sz="1800" kern="0" dirty="0">
                <a:solidFill>
                  <a:prstClr val="black"/>
                </a:solidFill>
              </a:rPr>
              <a:t>, CHAI, </a:t>
            </a:r>
            <a:r>
              <a:rPr lang="en-US" sz="1800" kern="0" dirty="0" err="1">
                <a:solidFill>
                  <a:prstClr val="black"/>
                </a:solidFill>
              </a:rPr>
              <a:t>SAfAIDS</a:t>
            </a:r>
            <a:r>
              <a:rPr lang="en-US" sz="1800" kern="0" dirty="0">
                <a:solidFill>
                  <a:prstClr val="black"/>
                </a:solidFill>
              </a:rPr>
              <a:t>, SACEMA, </a:t>
            </a:r>
            <a:r>
              <a:rPr lang="en-US" sz="1800" kern="0" dirty="0" err="1">
                <a:solidFill>
                  <a:prstClr val="black"/>
                </a:solidFill>
              </a:rPr>
              <a:t>UvA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5403"/>
            <a:ext cx="86868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0104" y="6157519"/>
            <a:ext cx="6158200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solidFill>
                  <a:prstClr val="black"/>
                </a:solidFill>
              </a:rPr>
              <a:t> </a:t>
            </a:r>
            <a:r>
              <a:rPr lang="en-ZA" sz="1400" b="1" dirty="0">
                <a:solidFill>
                  <a:prstClr val="black"/>
                </a:solidFill>
              </a:rPr>
              <a:t>Source: HIV Annual Report, 2016</a:t>
            </a:r>
          </a:p>
        </p:txBody>
      </p:sp>
    </p:spTree>
    <p:extLst>
      <p:ext uri="{BB962C8B-B14F-4D97-AF65-F5344CB8AC3E}">
        <p14:creationId xmlns:p14="http://schemas.microsoft.com/office/powerpoint/2010/main" val="11381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28853" y="551772"/>
            <a:ext cx="7543095" cy="1086756"/>
          </a:xfrm>
        </p:spPr>
        <p:txBody>
          <a:bodyPr/>
          <a:lstStyle/>
          <a:p>
            <a:r>
              <a:rPr lang="en-US" dirty="0"/>
              <a:t>Historically, community mobilization costs have not been well understood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39F3D-973A-4C54-BBB5-E14B3ACC5995}"/>
              </a:ext>
            </a:extLst>
          </p:cNvPr>
          <p:cNvSpPr txBox="1"/>
          <p:nvPr/>
        </p:nvSpPr>
        <p:spPr>
          <a:xfrm>
            <a:off x="1910986" y="3065678"/>
            <a:ext cx="6631132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Comprehensive costing data from </a:t>
            </a:r>
            <a:r>
              <a:rPr lang="en-US" sz="1600" dirty="0" err="1">
                <a:latin typeface="+mj-lt"/>
                <a:cs typeface="Arial" panose="020B0604020202020204" pitchFamily="34" charset="0"/>
              </a:rPr>
              <a:t>MaxART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 community partners: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Swaziland National Network of People Living with HIV/AIDS (SWANNEPHA)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Southern African AIDS Information Dissemination Service (</a:t>
            </a:r>
            <a:r>
              <a:rPr lang="en-US" sz="1600" dirty="0" err="1">
                <a:latin typeface="+mj-lt"/>
                <a:cs typeface="Arial" panose="020B0604020202020204" pitchFamily="34" charset="0"/>
              </a:rPr>
              <a:t>SAfAIDS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Activities included in costing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General orientation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Media orientation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Information, Education and Communication Materials (IEC)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Community Mobilization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M&amp;E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Community Advisory Board</a:t>
            </a:r>
            <a:endParaRPr lang="en-US" sz="16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129B2-E546-46F8-926D-7104E021D0CC}"/>
              </a:ext>
            </a:extLst>
          </p:cNvPr>
          <p:cNvSpPr txBox="1"/>
          <p:nvPr/>
        </p:nvSpPr>
        <p:spPr>
          <a:xfrm>
            <a:off x="2063386" y="1709199"/>
            <a:ext cx="647873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What are the community mobilization cost of implementing universal test and treat in a “real world” setting?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93A56D-93CA-493A-B072-B7FD08BF2E33}"/>
              </a:ext>
            </a:extLst>
          </p:cNvPr>
          <p:cNvCxnSpPr/>
          <p:nvPr/>
        </p:nvCxnSpPr>
        <p:spPr>
          <a:xfrm flipV="1">
            <a:off x="439430" y="2852199"/>
            <a:ext cx="8229600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3">
            <a:extLst>
              <a:ext uri="{FF2B5EF4-FFF2-40B4-BE49-F238E27FC236}">
                <a16:creationId xmlns:a16="http://schemas.microsoft.com/office/drawing/2014/main" id="{66428F00-5973-4578-892E-4E5595ED0ACB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-533303" y="3911381"/>
            <a:ext cx="3276601" cy="146304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rot="10800000" vert="eaVert" tIns="91440" bIns="91440" anchor="ctr"/>
          <a:lstStyle/>
          <a:p>
            <a:pPr marL="3175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3E66F3A3-398D-48C3-87C6-FB741523E9E7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494772" y="1435507"/>
            <a:ext cx="1220451" cy="146304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rot="10800000" vert="eaVert" tIns="91440" bIns="91440" anchor="ctr"/>
          <a:lstStyle/>
          <a:p>
            <a:pPr marL="3175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Rationale</a:t>
            </a:r>
          </a:p>
        </p:txBody>
      </p:sp>
    </p:spTree>
    <p:extLst>
      <p:ext uri="{BB962C8B-B14F-4D97-AF65-F5344CB8AC3E}">
        <p14:creationId xmlns:p14="http://schemas.microsoft.com/office/powerpoint/2010/main" val="27490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59405" y="354999"/>
            <a:ext cx="7543095" cy="1086756"/>
          </a:xfrm>
        </p:spPr>
        <p:txBody>
          <a:bodyPr/>
          <a:lstStyle/>
          <a:p>
            <a:r>
              <a:rPr lang="en-US" sz="3200" dirty="0"/>
              <a:t>Community mobilization activities such as community dialogues and distribution of IEC materials occurred at all stages of the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408138-20AE-4B8F-8FB9-33F0F47522F6}"/>
              </a:ext>
            </a:extLst>
          </p:cNvPr>
          <p:cNvSpPr txBox="1"/>
          <p:nvPr/>
        </p:nvSpPr>
        <p:spPr>
          <a:xfrm flipH="1">
            <a:off x="533398" y="4876031"/>
            <a:ext cx="1219201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797095-0880-4076-AA88-061C2282332C}"/>
              </a:ext>
            </a:extLst>
          </p:cNvPr>
          <p:cNvSpPr txBox="1"/>
          <p:nvPr/>
        </p:nvSpPr>
        <p:spPr>
          <a:xfrm>
            <a:off x="1775458" y="5235028"/>
            <a:ext cx="721614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Community Dialogues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55E35-DFB2-43FE-B588-8B77D979936F}"/>
              </a:ext>
            </a:extLst>
          </p:cNvPr>
          <p:cNvSpPr txBox="1"/>
          <p:nvPr/>
        </p:nvSpPr>
        <p:spPr>
          <a:xfrm>
            <a:off x="533400" y="5589896"/>
            <a:ext cx="845819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Information, Education and Communication (IEC) material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B4C038-8281-46DA-AC13-857AED839A02}"/>
              </a:ext>
            </a:extLst>
          </p:cNvPr>
          <p:cNvSpPr txBox="1"/>
          <p:nvPr/>
        </p:nvSpPr>
        <p:spPr>
          <a:xfrm>
            <a:off x="533398" y="5957433"/>
            <a:ext cx="845820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and Evaluation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D92508-7195-45A6-A960-1E22DF247825}"/>
              </a:ext>
            </a:extLst>
          </p:cNvPr>
          <p:cNvCxnSpPr/>
          <p:nvPr/>
        </p:nvCxnSpPr>
        <p:spPr>
          <a:xfrm>
            <a:off x="538174" y="4797380"/>
            <a:ext cx="85039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A333E60-DC1D-4489-8A5D-1745196D4463}"/>
              </a:ext>
            </a:extLst>
          </p:cNvPr>
          <p:cNvSpPr txBox="1"/>
          <p:nvPr/>
        </p:nvSpPr>
        <p:spPr>
          <a:xfrm>
            <a:off x="484496" y="449352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Sept 2014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AEA6A7-5BAB-4377-B97A-5DE305FDC5C0}"/>
              </a:ext>
            </a:extLst>
          </p:cNvPr>
          <p:cNvSpPr txBox="1"/>
          <p:nvPr/>
        </p:nvSpPr>
        <p:spPr>
          <a:xfrm>
            <a:off x="8077200" y="441164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Aug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99" y="1648740"/>
            <a:ext cx="8821500" cy="28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00EB34-807C-487A-84ED-4E2DF00A2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71% of total cost was in support of community mobilization events</a:t>
            </a:r>
            <a:endParaRPr lang="en-CA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D273A5A-70ED-40DC-9B5D-B8777BC7E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718499"/>
              </p:ext>
            </p:extLst>
          </p:nvPr>
        </p:nvGraphicFramePr>
        <p:xfrm>
          <a:off x="1104899" y="1397000"/>
          <a:ext cx="6934200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84889" y="6123295"/>
            <a:ext cx="24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Cost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0000"/>
                </a:solidFill>
              </a:rPr>
              <a:t>$69,234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23F8D9-D7A9-43B8-BA4A-FFB2DEAD2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893" y="392826"/>
            <a:ext cx="7543095" cy="1086756"/>
          </a:xfrm>
        </p:spPr>
        <p:txBody>
          <a:bodyPr/>
          <a:lstStyle/>
          <a:p>
            <a:r>
              <a:rPr lang="en-US" dirty="0"/>
              <a:t>Cost of targeted community dialogue was $336 per event compared to $650 for general dialogues </a:t>
            </a:r>
            <a:endParaRPr lang="en-C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697B5A-24C6-4F78-A9F3-DEE55B6B8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21816"/>
              </p:ext>
            </p:extLst>
          </p:nvPr>
        </p:nvGraphicFramePr>
        <p:xfrm>
          <a:off x="323015" y="1735946"/>
          <a:ext cx="8479536" cy="23004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2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724">
                  <a:extLst>
                    <a:ext uri="{9D8B030D-6E8A-4147-A177-3AD203B41FA5}">
                      <a16:colId xmlns:a16="http://schemas.microsoft.com/office/drawing/2014/main" val="2005294193"/>
                    </a:ext>
                  </a:extLst>
                </a:gridCol>
                <a:gridCol w="2036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Events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 of events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Mean cost per event (USD) (STDEV)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9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Community Mobilization Events</a:t>
                      </a:r>
                      <a:endParaRPr lang="en-US" sz="16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231 (245)</a:t>
                      </a:r>
                      <a:endParaRPr lang="en-US" sz="16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90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Community Dialogue – general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650 (538)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90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Community Dialogue –  targeted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336 (209)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7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Dialogues with Existing Community Resource Groups (CRGS)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216 (143)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90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Dialogues with PLHIV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138 (80)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344D9A8-6BB8-45A6-97D9-3C786DBF45A3}"/>
              </a:ext>
            </a:extLst>
          </p:cNvPr>
          <p:cNvSpPr/>
          <p:nvPr/>
        </p:nvSpPr>
        <p:spPr>
          <a:xfrm>
            <a:off x="323015" y="2573442"/>
            <a:ext cx="8479536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A9BC0-E09A-4776-B698-5A3C306EE908}"/>
              </a:ext>
            </a:extLst>
          </p:cNvPr>
          <p:cNvSpPr txBox="1"/>
          <p:nvPr/>
        </p:nvSpPr>
        <p:spPr>
          <a:xfrm>
            <a:off x="503500" y="4580999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  <a:cs typeface="Arial" panose="020B0604020202020204" pitchFamily="34" charset="0"/>
              </a:rPr>
              <a:t>General Community Dialogues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Demand creation through community mobilization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Mass sensitization of communities</a:t>
            </a:r>
          </a:p>
          <a:p>
            <a:r>
              <a:rPr lang="en-US" sz="1600" b="1" dirty="0">
                <a:latin typeface="+mj-lt"/>
                <a:cs typeface="Arial" panose="020B0604020202020204" pitchFamily="34" charset="0"/>
              </a:rPr>
              <a:t>Targeted Community Dialogues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Targeting of special </a:t>
            </a:r>
            <a:r>
              <a:rPr lang="en-US" sz="1600" dirty="0" smtClean="0">
                <a:latin typeface="+mj-lt"/>
                <a:cs typeface="Arial" panose="020B0604020202020204" pitchFamily="34" charset="0"/>
              </a:rPr>
              <a:t>groups including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Women of reproductive age (18-24)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Men (30yrs  or older)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Sex </a:t>
            </a:r>
            <a:r>
              <a:rPr lang="en-US" sz="1600" dirty="0" smtClean="0">
                <a:latin typeface="+mj-lt"/>
                <a:cs typeface="Arial" panose="020B0604020202020204" pitchFamily="34" charset="0"/>
              </a:rPr>
              <a:t>workers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2893" y="404401"/>
            <a:ext cx="7939095" cy="1086756"/>
          </a:xfrm>
        </p:spPr>
        <p:txBody>
          <a:bodyPr/>
          <a:lstStyle/>
          <a:p>
            <a:r>
              <a:rPr lang="en-US" dirty="0" smtClean="0"/>
              <a:t>Community activities add only 4% additional cost to ART clients</a:t>
            </a:r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ontent Placeholder 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18392664"/>
                  </p:ext>
                </p:extLst>
              </p:nvPr>
            </p:nvGraphicFramePr>
            <p:xfrm>
              <a:off x="1152525" y="2044700"/>
              <a:ext cx="7542213" cy="45386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Content Placeholder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525" y="2044700"/>
                <a:ext cx="7542213" cy="45386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1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20B960-C524-4829-831C-341504336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816" y="1076033"/>
            <a:ext cx="7473172" cy="2254021"/>
          </a:xfrm>
        </p:spPr>
        <p:txBody>
          <a:bodyPr/>
          <a:lstStyle/>
          <a:p>
            <a:r>
              <a:rPr lang="en-US" dirty="0" smtClean="0"/>
              <a:t>Per-patient costs are marginal relative to treatment costs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Largest category was community mobilization </a:t>
            </a:r>
          </a:p>
          <a:p>
            <a:endParaRPr lang="en-US" dirty="0"/>
          </a:p>
          <a:p>
            <a:r>
              <a:rPr lang="en-US" dirty="0" smtClean="0"/>
              <a:t>Effectiveness of community mobilization is still critical knowledge gap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559AB3-35B6-43C0-9E61-F4A74AD3F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Conclusions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782" y="3330054"/>
            <a:ext cx="5951251" cy="19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xART 1">
      <a:dk1>
        <a:sysClr val="windowText" lastClr="000000"/>
      </a:dk1>
      <a:lt1>
        <a:sysClr val="window" lastClr="FFFFFF"/>
      </a:lt1>
      <a:dk2>
        <a:srgbClr val="DE121E"/>
      </a:dk2>
      <a:lt2>
        <a:srgbClr val="E7E7E7"/>
      </a:lt2>
      <a:accent1>
        <a:srgbClr val="191B5F"/>
      </a:accent1>
      <a:accent2>
        <a:srgbClr val="6C0A32"/>
      </a:accent2>
      <a:accent3>
        <a:srgbClr val="128B37"/>
      </a:accent3>
      <a:accent4>
        <a:srgbClr val="FFD80A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376</Words>
  <Application>Microsoft Office PowerPoint</Application>
  <PresentationFormat>On-screen Show (4:3)</PresentationFormat>
  <Paragraphs>77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Lucida Grande</vt:lpstr>
      <vt:lpstr>Wingdings</vt:lpstr>
      <vt:lpstr>Office Theme</vt:lpstr>
      <vt:lpstr>Empirical cost of community mobilization activities to support the scale-up of Universal Test and Treat in Eswatini</vt:lpstr>
      <vt:lpstr>No conflict of interest to disclose</vt:lpstr>
      <vt:lpstr>Introduction to the MaxART consortium MoH/SNAP, SWANNEPHA, GNP+, Aidsfonds, CHAI, SAfAIDS, SACEMA, UvA</vt:lpstr>
      <vt:lpstr>Historically, community mobilization costs have not been well understood</vt:lpstr>
      <vt:lpstr>Community mobilization activities such as community dialogues and distribution of IEC materials occurred at all stages of the study</vt:lpstr>
      <vt:lpstr>71% of total cost was in support of community mobilization events</vt:lpstr>
      <vt:lpstr>Cost of targeted community dialogue was $336 per event compared to $650 for general dialogues </vt:lpstr>
      <vt:lpstr>Community activities add only 4% additional cost to ART clients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Shaukat khan</cp:lastModifiedBy>
  <cp:revision>125</cp:revision>
  <dcterms:created xsi:type="dcterms:W3CDTF">2015-08-11T13:40:47Z</dcterms:created>
  <dcterms:modified xsi:type="dcterms:W3CDTF">2018-07-25T11:01:36Z</dcterms:modified>
</cp:coreProperties>
</file>